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6"/>
  </p:notesMasterIdLst>
  <p:sldIdLst>
    <p:sldId id="370" r:id="rId2"/>
    <p:sldId id="351" r:id="rId3"/>
    <p:sldId id="352" r:id="rId4"/>
    <p:sldId id="353" r:id="rId5"/>
    <p:sldId id="359" r:id="rId6"/>
    <p:sldId id="390" r:id="rId7"/>
    <p:sldId id="391" r:id="rId8"/>
    <p:sldId id="378" r:id="rId9"/>
    <p:sldId id="373" r:id="rId10"/>
    <p:sldId id="379" r:id="rId11"/>
    <p:sldId id="374" r:id="rId12"/>
    <p:sldId id="383" r:id="rId13"/>
    <p:sldId id="375" r:id="rId14"/>
    <p:sldId id="382" r:id="rId15"/>
    <p:sldId id="381" r:id="rId16"/>
    <p:sldId id="384" r:id="rId17"/>
    <p:sldId id="385" r:id="rId18"/>
    <p:sldId id="389" r:id="rId19"/>
    <p:sldId id="386" r:id="rId20"/>
    <p:sldId id="387" r:id="rId21"/>
    <p:sldId id="388" r:id="rId22"/>
    <p:sldId id="394" r:id="rId23"/>
    <p:sldId id="393" r:id="rId24"/>
    <p:sldId id="355" r:id="rId25"/>
  </p:sldIdLst>
  <p:sldSz cx="9906000" cy="6858000" type="A4"/>
  <p:notesSz cx="7099300" cy="10234613"/>
  <p:embeddedFontLst>
    <p:embeddedFont>
      <p:font typeface="Berlin Sans FB" panose="020E0602020502020306" pitchFamily="34" charset="0"/>
      <p:regular r:id="rId27"/>
      <p:bold r:id="rId28"/>
    </p:embeddedFont>
    <p:embeddedFont>
      <p:font typeface="Berlin Sans FB Demi" panose="020E0802020502020306" pitchFamily="34" charset="0"/>
      <p:bold r:id="rId29"/>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0"/>
            <p14:sldId id="351"/>
            <p14:sldId id="352"/>
            <p14:sldId id="353"/>
            <p14:sldId id="359"/>
            <p14:sldId id="390"/>
            <p14:sldId id="391"/>
          </p14:sldIdLst>
        </p14:section>
        <p14:section name="Recap" id="{872E96F2-1C39-4F19-99AC-8CB8086603D4}">
          <p14:sldIdLst>
            <p14:sldId id="378"/>
            <p14:sldId id="373"/>
            <p14:sldId id="379"/>
            <p14:sldId id="374"/>
            <p14:sldId id="383"/>
            <p14:sldId id="375"/>
            <p14:sldId id="382"/>
            <p14:sldId id="381"/>
            <p14:sldId id="384"/>
            <p14:sldId id="385"/>
            <p14:sldId id="389"/>
            <p14:sldId id="386"/>
            <p14:sldId id="387"/>
            <p14:sldId id="388"/>
            <p14:sldId id="394"/>
          </p14:sldIdLst>
        </p14:section>
        <p14:section name="Wrap Up" id="{85C9C7DE-C9E5-404F-B6C1-4A2C78765023}">
          <p14:sldIdLst>
            <p14:sldId id="393"/>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17"/>
    <a:srgbClr val="646330"/>
    <a:srgbClr val="F98001"/>
    <a:srgbClr val="D4B46C"/>
    <a:srgbClr val="F8C891"/>
    <a:srgbClr val="954501"/>
    <a:srgbClr val="4A1D00"/>
    <a:srgbClr val="657736"/>
    <a:srgbClr val="C98769"/>
    <a:srgbClr val="EDB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30B51-71EC-49DE-BFA9-C504DC508C9E}" v="2" dt="2026-06-22T08:37:00.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61" d="100"/>
          <a:sy n="61" d="100"/>
        </p:scale>
        <p:origin x="68" y="240"/>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93130B51-71EC-49DE-BFA9-C504DC508C9E}"/>
    <pc:docChg chg="addSld modSld sldOrd">
      <pc:chgData name="Ben Kelly" userId="79179b44-934c-4bdd-82f6-75b69b2eecee" providerId="ADAL" clId="{93130B51-71EC-49DE-BFA9-C504DC508C9E}" dt="2026-06-22T08:37:00.407" v="2"/>
      <pc:docMkLst>
        <pc:docMk/>
      </pc:docMkLst>
      <pc:sldChg chg="add ord">
        <pc:chgData name="Ben Kelly" userId="79179b44-934c-4bdd-82f6-75b69b2eecee" providerId="ADAL" clId="{93130B51-71EC-49DE-BFA9-C504DC508C9E}" dt="2026-06-22T08:36:36.929" v="1"/>
        <pc:sldMkLst>
          <pc:docMk/>
          <pc:sldMk cId="879600154" sldId="393"/>
        </pc:sldMkLst>
      </pc:sldChg>
      <pc:sldChg chg="add">
        <pc:chgData name="Ben Kelly" userId="79179b44-934c-4bdd-82f6-75b69b2eecee" providerId="ADAL" clId="{93130B51-71EC-49DE-BFA9-C504DC508C9E}" dt="2026-06-22T08:37:00.407" v="2"/>
        <pc:sldMkLst>
          <pc:docMk/>
          <pc:sldMk cId="1527236185" sldId="3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6/22/2026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6/22/2026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6/22/2026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  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  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  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defRPr lang="en-AU" sz="1600" b="0" kern="1200" cap="none" spc="0" dirty="0">
                <a:ln w="0"/>
                <a:solidFill>
                  <a:srgbClr val="233A17"/>
                </a:solidFill>
                <a:latin typeface="Aptos" panose="020B0004020202020204"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dirty="0"/>
              <a:t>Teacher-only slide – Lesson Overview</a:t>
            </a:r>
            <a:endParaRPr lang="en-AU" sz="3200" b="1" i="1" dirty="0"/>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1"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i="1"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400" b="0" i="1"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buFont typeface="Wingdings" panose="05000000000000000000" pitchFamily="2" charset="2"/>
              <a:buChar char="§"/>
              <a:defRPr lang="en-US" sz="1400" b="0" i="1"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buFont typeface="Arial" panose="020B0604020202020204" pitchFamily="34" charset="0"/>
              <a:buChar char="•"/>
              <a:defRPr lang="en-AU" sz="1400" b="0" i="1" kern="1200" cap="none" spc="0" dirty="0">
                <a:ln w="0"/>
                <a:solidFill>
                  <a:srgbClr val="233A17"/>
                </a:solidFill>
                <a:latin typeface="Aptos" panose="020B0004020202020204" pitchFamily="34" charset="0"/>
                <a:ea typeface="+mn-ea"/>
                <a:cs typeface="+mn-cs"/>
              </a:defRPr>
            </a:lvl5pPr>
          </a:lstStyle>
          <a:p>
            <a:pPr lvl="0"/>
            <a:r>
              <a:rPr lang="en-US" dirty="0"/>
              <a:t>Teacher note:</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Example instruction:</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dirty="0"/>
              <a:t>Teacher-only slide – Instruction Guide</a:t>
            </a:r>
            <a:endParaRPr lang="en-AU" sz="3200" b="1" i="1" dirty="0"/>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dirty="0"/>
              <a:t>Teacher-only slide – Content Extension</a:t>
            </a:r>
            <a:endParaRPr lang="en-AU" sz="3200" b="1" i="1" dirty="0"/>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6/22/2026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hyperlink" Target="https://192.168.90.1:8080/"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a:xfrm>
            <a:off x="0" y="4076583"/>
            <a:ext cx="9906000" cy="1015663"/>
          </a:xfrm>
        </p:spPr>
        <p:txBody>
          <a:bodyPr/>
          <a:lstStyle/>
          <a:p>
            <a:r>
              <a:rPr lang="en-AU" dirty="0"/>
              <a:t>Lesson 7: AI and LLM</a:t>
            </a:r>
          </a:p>
        </p:txBody>
      </p:sp>
      <p:sp>
        <p:nvSpPr>
          <p:cNvPr id="3" name="Text Placeholder 2">
            <a:extLst>
              <a:ext uri="{FF2B5EF4-FFF2-40B4-BE49-F238E27FC236}">
                <a16:creationId xmlns:a16="http://schemas.microsoft.com/office/drawing/2014/main" id="{2BCB7805-8FCD-E89F-4529-B295A6941F6F}"/>
              </a:ext>
            </a:extLst>
          </p:cNvPr>
          <p:cNvSpPr>
            <a:spLocks noGrp="1"/>
          </p:cNvSpPr>
          <p:nvPr>
            <p:ph type="body" sz="quarter" idx="11"/>
          </p:nvPr>
        </p:nvSpPr>
        <p:spPr>
          <a:xfrm>
            <a:off x="0" y="4991262"/>
            <a:ext cx="9906000" cy="769441"/>
          </a:xfrm>
        </p:spPr>
        <p:txBody>
          <a:bodyPr/>
          <a:lstStyle/>
          <a:p>
            <a:r>
              <a:rPr lang="en-AU" dirty="0"/>
              <a:t>Chat Smart, Stay Safe</a:t>
            </a:r>
          </a:p>
        </p:txBody>
      </p:sp>
    </p:spTree>
    <p:extLst>
      <p:ext uri="{BB962C8B-B14F-4D97-AF65-F5344CB8AC3E}">
        <p14:creationId xmlns:p14="http://schemas.microsoft.com/office/powerpoint/2010/main" val="235633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US" sz="440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US" sz="3200" b="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301466"/>
            <a:ext cx="8491338" cy="710259"/>
          </a:xfrm>
          <a:prstGeom prst="rect">
            <a:avLst/>
          </a:prstGeom>
          <a:noFill/>
        </p:spPr>
        <p:txBody>
          <a:bodyPr wrap="square" lIns="91440" tIns="45720" rIns="91440" bIns="45720">
            <a:spAutoFit/>
          </a:bodyPr>
          <a:lstStyle/>
          <a:p>
            <a:pPr marL="266700" indent="-266700">
              <a:lnSpc>
                <a:spcPts val="2500"/>
              </a:lnSpc>
              <a:buFont typeface="Arial" panose="020B0604020202020204" pitchFamily="34" charset="0"/>
              <a:buChar char="•"/>
            </a:pPr>
            <a:r>
              <a:rPr lang="en-US" sz="2000" b="0" cap="none" spc="0" dirty="0">
                <a:ln w="0"/>
                <a:solidFill>
                  <a:srgbClr val="233A17"/>
                </a:solidFill>
                <a:latin typeface="Aptos" panose="020B0004020202020204" pitchFamily="34" charset="0"/>
              </a:rPr>
              <a:t>Print off AI prompts to give to groups of students</a:t>
            </a:r>
            <a:endParaRPr lang="en-US" sz="1600" dirty="0">
              <a:ln w="0"/>
              <a:solidFill>
                <a:srgbClr val="233A17"/>
              </a:solidFill>
              <a:latin typeface="Aptos" panose="020B0004020202020204" pitchFamily="34" charset="0"/>
            </a:endParaRPr>
          </a:p>
          <a:p>
            <a:pPr marL="457200" indent="-457200">
              <a:lnSpc>
                <a:spcPts val="2500"/>
              </a:lnSpc>
              <a:buFont typeface="Arial" panose="020B0604020202020204" pitchFamily="34" charset="0"/>
              <a:buChar char="•"/>
            </a:pPr>
            <a:endParaRPr lang="en-US" sz="1600" b="0" cap="none" spc="0" dirty="0">
              <a:ln w="0"/>
              <a:solidFill>
                <a:srgbClr val="233A17"/>
              </a:solidFill>
              <a:latin typeface="Aptos" panose="020B0004020202020204" pitchFamily="34" charset="0"/>
            </a:endParaRPr>
          </a:p>
        </p:txBody>
      </p:sp>
      <p:pic>
        <p:nvPicPr>
          <p:cNvPr id="4" name="Picture 3">
            <a:extLst>
              <a:ext uri="{FF2B5EF4-FFF2-40B4-BE49-F238E27FC236}">
                <a16:creationId xmlns:a16="http://schemas.microsoft.com/office/drawing/2014/main" id="{9B913328-3F1B-A4D7-1B3E-D8B757FEA583}"/>
              </a:ext>
            </a:extLst>
          </p:cNvPr>
          <p:cNvPicPr>
            <a:picLocks noChangeAspect="1"/>
          </p:cNvPicPr>
          <p:nvPr/>
        </p:nvPicPr>
        <p:blipFill>
          <a:blip r:embed="rId2"/>
          <a:stretch>
            <a:fillRect/>
          </a:stretch>
        </p:blipFill>
        <p:spPr>
          <a:xfrm>
            <a:off x="857250" y="1852247"/>
            <a:ext cx="7906504" cy="4229918"/>
          </a:xfrm>
          <a:prstGeom prst="rect">
            <a:avLst/>
          </a:prstGeom>
        </p:spPr>
      </p:pic>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dirty="0"/>
              <a:t>Lesson 7 - Overview</a:t>
            </a:r>
          </a:p>
        </p:txBody>
      </p:sp>
      <p:sp>
        <p:nvSpPr>
          <p:cNvPr id="3" name="Text Placeholder 4">
            <a:extLst>
              <a:ext uri="{FF2B5EF4-FFF2-40B4-BE49-F238E27FC236}">
                <a16:creationId xmlns:a16="http://schemas.microsoft.com/office/drawing/2014/main" id="{CFF7BA47-93F4-4756-C947-5BD05E699DA0}"/>
              </a:ext>
            </a:extLst>
          </p:cNvPr>
          <p:cNvSpPr txBox="1">
            <a:spLocks/>
          </p:cNvSpPr>
          <p:nvPr/>
        </p:nvSpPr>
        <p:spPr>
          <a:xfrm>
            <a:off x="617257" y="1923235"/>
            <a:ext cx="9494359" cy="3011530"/>
          </a:xfrm>
          <a:prstGeom prst="rect">
            <a:avLst/>
          </a:prstGeom>
          <a:noFill/>
        </p:spPr>
        <p:txBody>
          <a:bodyPr vert="horz" wrap="square" lIns="91440" tIns="45720" rIns="91440" bIns="45720" rtlCol="0">
            <a:sp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457200" indent="-457200">
              <a:lnSpc>
                <a:spcPct val="150000"/>
              </a:lnSpc>
              <a:buFont typeface="Arial" pitchFamily="34" charset="0"/>
              <a:buAutoNum type="arabicPeriod"/>
            </a:pPr>
            <a:r>
              <a:rPr lang="en-AU" b="1" dirty="0"/>
              <a:t>Lesson 6 Recap </a:t>
            </a:r>
            <a:r>
              <a:rPr lang="en-AU" dirty="0"/>
              <a:t>- 5 min</a:t>
            </a:r>
          </a:p>
          <a:p>
            <a:pPr marL="457200" indent="-457200">
              <a:lnSpc>
                <a:spcPct val="150000"/>
              </a:lnSpc>
              <a:buFont typeface="Arial" pitchFamily="34" charset="0"/>
              <a:buAutoNum type="arabicPeriod"/>
            </a:pPr>
            <a:r>
              <a:rPr lang="en-AU" b="1" dirty="0"/>
              <a:t>Introduction to LLMs </a:t>
            </a:r>
            <a:r>
              <a:rPr lang="en-AU" dirty="0"/>
              <a:t>– 5 min</a:t>
            </a:r>
            <a:endParaRPr lang="en-AU" b="1" dirty="0"/>
          </a:p>
          <a:p>
            <a:pPr marL="0" lvl="1" indent="0">
              <a:lnSpc>
                <a:spcPct val="150000"/>
              </a:lnSpc>
              <a:buNone/>
            </a:pPr>
            <a:r>
              <a:rPr lang="en-AU" dirty="0"/>
              <a:t>3. </a:t>
            </a:r>
            <a:r>
              <a:rPr lang="en-AU" b="1" dirty="0"/>
              <a:t>LLM sentence finisher </a:t>
            </a:r>
            <a:r>
              <a:rPr lang="en-AU" dirty="0"/>
              <a:t>– 15 min</a:t>
            </a:r>
            <a:endParaRPr lang="en-AU" b="1" dirty="0"/>
          </a:p>
          <a:p>
            <a:pPr marL="179388" lvl="1" indent="-179388">
              <a:lnSpc>
                <a:spcPct val="150000"/>
              </a:lnSpc>
              <a:buFont typeface="Wingdings" panose="05000000000000000000" pitchFamily="2" charset="2"/>
              <a:buNone/>
            </a:pPr>
            <a:r>
              <a:rPr lang="en-AU" dirty="0"/>
              <a:t>4. </a:t>
            </a:r>
            <a:r>
              <a:rPr lang="en-AU" b="1" dirty="0"/>
              <a:t>Prompt engineering activity </a:t>
            </a:r>
            <a:r>
              <a:rPr lang="en-AU" dirty="0"/>
              <a:t>- 15 min</a:t>
            </a:r>
          </a:p>
          <a:p>
            <a:pPr marL="179388" lvl="1" indent="-179388">
              <a:lnSpc>
                <a:spcPct val="150000"/>
              </a:lnSpc>
              <a:buNone/>
            </a:pPr>
            <a:r>
              <a:rPr lang="en-AU" dirty="0"/>
              <a:t>5. </a:t>
            </a:r>
            <a:r>
              <a:rPr lang="en-AU" b="1" dirty="0"/>
              <a:t>Interacting with Blossom and Ultrasonic sensor </a:t>
            </a:r>
            <a:r>
              <a:rPr lang="en-AU" dirty="0"/>
              <a:t>- 40 min</a:t>
            </a:r>
          </a:p>
          <a:p>
            <a:pPr marL="0" lvl="1" indent="0">
              <a:lnSpc>
                <a:spcPct val="150000"/>
              </a:lnSpc>
              <a:buFont typeface="Wingdings" panose="05000000000000000000" pitchFamily="2" charset="2"/>
              <a:buNone/>
            </a:pPr>
            <a:r>
              <a:rPr lang="en-AU" dirty="0"/>
              <a:t>6. </a:t>
            </a:r>
            <a:r>
              <a:rPr lang="en-AU" b="1" dirty="0"/>
              <a:t>Survey </a:t>
            </a:r>
            <a:r>
              <a:rPr lang="en-AU" dirty="0"/>
              <a:t>- 5 min</a:t>
            </a:r>
          </a:p>
          <a:p>
            <a:pPr marL="0" lvl="1" indent="0">
              <a:lnSpc>
                <a:spcPct val="150000"/>
              </a:lnSpc>
              <a:buFont typeface="Wingdings" panose="05000000000000000000" pitchFamily="2" charset="2"/>
              <a:buNone/>
            </a:pPr>
            <a:r>
              <a:rPr lang="en-AU" dirty="0"/>
              <a:t>7. </a:t>
            </a:r>
            <a:r>
              <a:rPr lang="en-AU" b="1" dirty="0"/>
              <a:t>Summary</a:t>
            </a:r>
            <a:r>
              <a:rPr lang="en-AU" dirty="0"/>
              <a:t> - 5 min</a:t>
            </a:r>
          </a:p>
          <a:p>
            <a:pPr marL="0" lvl="1" indent="0">
              <a:lnSpc>
                <a:spcPct val="150000"/>
              </a:lnSpc>
              <a:buFont typeface="Wingdings" panose="05000000000000000000" pitchFamily="2" charset="2"/>
              <a:buNone/>
            </a:pPr>
            <a:r>
              <a:rPr lang="en-AU" dirty="0"/>
              <a:t>Total: 90 min</a:t>
            </a:r>
          </a:p>
        </p:txBody>
      </p:sp>
    </p:spTree>
    <p:extLst>
      <p:ext uri="{BB962C8B-B14F-4D97-AF65-F5344CB8AC3E}">
        <p14:creationId xmlns:p14="http://schemas.microsoft.com/office/powerpoint/2010/main" val="34855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dirty="0"/>
              <a:t>Lesson 7 – </a:t>
            </a:r>
            <a:br>
              <a:rPr lang="en-AU" dirty="0"/>
            </a:br>
            <a:r>
              <a:rPr lang="en-AU" dirty="0"/>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731757"/>
            <a:ext cx="8902254" cy="3873304"/>
          </a:xfrm>
          <a:prstGeom prst="rect">
            <a:avLst/>
          </a:prstGeom>
          <a:noFill/>
        </p:spPr>
        <p:txBody>
          <a:bodyPr wrap="square" lIns="91440" tIns="45720" rIns="91440" bIns="45720">
            <a:spAutoFit/>
          </a:bodyPr>
          <a:lstStyle/>
          <a:p>
            <a:pPr marL="0" indent="0">
              <a:lnSpc>
                <a:spcPct val="150000"/>
              </a:lnSpc>
              <a:buNone/>
            </a:pPr>
            <a:r>
              <a:rPr lang="en-US" dirty="0"/>
              <a:t>After </a:t>
            </a:r>
            <a:r>
              <a:rPr lang="en-US" b="0" cap="none" spc="0" dirty="0">
                <a:ln w="0"/>
                <a:solidFill>
                  <a:srgbClr val="233A17"/>
                </a:solidFill>
              </a:rPr>
              <a:t>this lesson, students will be able to:</a:t>
            </a:r>
          </a:p>
          <a:p>
            <a:pPr defTabSz="914400" eaLnBrk="0" fontAlgn="base" hangingPunct="0">
              <a:lnSpc>
                <a:spcPct val="150000"/>
              </a:lnSpc>
              <a:spcBef>
                <a:spcPct val="0"/>
              </a:spcBef>
              <a:spcAft>
                <a:spcPct val="0"/>
              </a:spcAft>
            </a:pPr>
            <a:r>
              <a:rPr lang="en-US" altLang="en-US" dirty="0">
                <a:ln>
                  <a:noFill/>
                </a:ln>
              </a:rPr>
              <a:t>Explain that LLMs work by predicting the next word based on patterns in data </a:t>
            </a:r>
          </a:p>
          <a:p>
            <a:pPr defTabSz="914400" eaLnBrk="0" fontAlgn="base" hangingPunct="0">
              <a:lnSpc>
                <a:spcPct val="150000"/>
              </a:lnSpc>
              <a:spcBef>
                <a:spcPct val="0"/>
              </a:spcBef>
              <a:spcAft>
                <a:spcPct val="0"/>
              </a:spcAft>
            </a:pPr>
            <a:r>
              <a:rPr lang="en-US" altLang="en-US" dirty="0">
                <a:ln>
                  <a:noFill/>
                </a:ln>
              </a:rPr>
              <a:t>Define AI and LLM in their own words </a:t>
            </a:r>
          </a:p>
          <a:p>
            <a:pPr defTabSz="914400" eaLnBrk="0" fontAlgn="base" hangingPunct="0">
              <a:lnSpc>
                <a:spcPct val="150000"/>
              </a:lnSpc>
              <a:spcBef>
                <a:spcPct val="0"/>
              </a:spcBef>
              <a:spcAft>
                <a:spcPct val="0"/>
              </a:spcAft>
            </a:pPr>
            <a:r>
              <a:rPr lang="en-US" altLang="en-US" dirty="0">
                <a:ln>
                  <a:noFill/>
                </a:ln>
              </a:rPr>
              <a:t>Identify at least two examples of AI they encounter in everyday life</a:t>
            </a:r>
          </a:p>
          <a:p>
            <a:pPr defTabSz="914400" eaLnBrk="0" fontAlgn="base" hangingPunct="0">
              <a:lnSpc>
                <a:spcPct val="150000"/>
              </a:lnSpc>
              <a:spcBef>
                <a:spcPct val="0"/>
              </a:spcBef>
              <a:spcAft>
                <a:spcPct val="0"/>
              </a:spcAft>
            </a:pPr>
            <a:r>
              <a:rPr lang="en-US" altLang="en-US" dirty="0">
                <a:ln>
                  <a:noFill/>
                </a:ln>
              </a:rPr>
              <a:t>Make and compare predictions the way an LLM does </a:t>
            </a:r>
          </a:p>
          <a:p>
            <a:pPr defTabSz="914400" eaLnBrk="0" fontAlgn="base" hangingPunct="0">
              <a:lnSpc>
                <a:spcPct val="150000"/>
              </a:lnSpc>
              <a:spcBef>
                <a:spcPct val="0"/>
              </a:spcBef>
              <a:spcAft>
                <a:spcPct val="0"/>
              </a:spcAft>
            </a:pPr>
            <a:r>
              <a:rPr lang="en-US" altLang="en-US" dirty="0">
                <a:ln>
                  <a:noFill/>
                </a:ln>
              </a:rPr>
              <a:t>Evaluate an AI's output critically rather than accepting it at face value </a:t>
            </a:r>
          </a:p>
          <a:p>
            <a:r>
              <a:rPr lang="en-AU" dirty="0"/>
              <a:t>Students can explain how the wording of a prompt affects the quality of an LLM's response</a:t>
            </a:r>
          </a:p>
          <a:p>
            <a:r>
              <a:rPr lang="en-AU" dirty="0"/>
              <a:t>Students can identify the elements of an effective prompt: role, audience, task, constraints</a:t>
            </a:r>
          </a:p>
          <a:p>
            <a:r>
              <a:rPr lang="en-AU" dirty="0"/>
              <a:t>Students can compare outputs from different prompts and evaluate which is more useful</a:t>
            </a:r>
            <a:endParaRPr lang="en-US" altLang="en-US" dirty="0">
              <a:ln>
                <a:noFill/>
              </a:ln>
            </a:endParaRPr>
          </a:p>
          <a:p>
            <a:pPr marL="0" lvl="0" indent="0" defTabSz="914400" eaLnBrk="0" fontAlgn="base" hangingPunct="0">
              <a:lnSpc>
                <a:spcPct val="150000"/>
              </a:lnSpc>
              <a:spcBef>
                <a:spcPct val="0"/>
              </a:spcBef>
              <a:spcAft>
                <a:spcPct val="0"/>
              </a:spcAft>
              <a:buFontTx/>
              <a:buChar char="•"/>
            </a:pPr>
            <a:endParaRPr lang="en-US" altLang="en-US" dirty="0">
              <a:ln>
                <a:noFill/>
              </a:ln>
            </a:endParaRPr>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128220" cy="952500"/>
          </a:xfrm>
        </p:spPr>
        <p:txBody>
          <a:bodyPr/>
          <a:lstStyle/>
          <a:p>
            <a:r>
              <a:rPr lang="en-AU" dirty="0"/>
              <a:t>Lesson 7 -</a:t>
            </a:r>
          </a:p>
          <a:p>
            <a:r>
              <a:rPr lang="en-AU" dirty="0"/>
              <a:t>Student success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a:xfrm>
            <a:off x="489396" y="2057377"/>
            <a:ext cx="8254554" cy="3562350"/>
          </a:xfrm>
        </p:spPr>
        <p:txBody>
          <a:bodyPr/>
          <a:lstStyle/>
          <a:p>
            <a:r>
              <a:rPr lang="en-AU" dirty="0"/>
              <a:t>I can explain what AI is and give two examples from my everyday life</a:t>
            </a:r>
          </a:p>
          <a:p>
            <a:r>
              <a:rPr lang="en-AU" dirty="0"/>
              <a:t>I can describe what LLM stands for and what it does</a:t>
            </a:r>
          </a:p>
          <a:p>
            <a:r>
              <a:rPr lang="en-AU" dirty="0"/>
              <a:t>I can explain that LLMs learn by finding patterns in huge amounts of text</a:t>
            </a:r>
          </a:p>
          <a:p>
            <a:r>
              <a:rPr lang="en-AU" dirty="0"/>
              <a:t>I can explain why AI can sometimes get things wrong or make things up</a:t>
            </a:r>
          </a:p>
          <a:p>
            <a:r>
              <a:rPr lang="en-AU" dirty="0"/>
              <a:t>I can explain the difference between an AI </a:t>
            </a:r>
            <a:r>
              <a:rPr lang="en-AU" i="1" dirty="0"/>
              <a:t>predicting</a:t>
            </a:r>
            <a:r>
              <a:rPr lang="en-AU" dirty="0"/>
              <a:t> something and actually </a:t>
            </a:r>
            <a:r>
              <a:rPr lang="en-AU" i="1" dirty="0"/>
              <a:t>understanding</a:t>
            </a:r>
            <a:r>
              <a:rPr lang="en-AU" dirty="0"/>
              <a:t> it</a:t>
            </a:r>
          </a:p>
          <a:p>
            <a:r>
              <a:rPr lang="en-AU" dirty="0"/>
              <a:t>I can think of a situation where relying on AI might cause a problem</a:t>
            </a:r>
          </a:p>
          <a:p>
            <a:r>
              <a:rPr lang="en-AU" dirty="0"/>
              <a:t>I can write a prompt that gives an LLM enough information to give a useful answer</a:t>
            </a:r>
          </a:p>
          <a:p>
            <a:r>
              <a:rPr lang="en-AU" dirty="0"/>
              <a:t>I can explain why a vague prompt produces a worse result than a specific one</a:t>
            </a:r>
          </a:p>
          <a:p>
            <a:r>
              <a:rPr lang="en-AU" dirty="0"/>
              <a:t>I can compare two AI responses and identify which prompt produced the better one</a:t>
            </a:r>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12624C-3B90-6DF7-C9F7-C9DA6EF7E789}"/>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3" name="Text Placeholder 2">
            <a:extLst>
              <a:ext uri="{FF2B5EF4-FFF2-40B4-BE49-F238E27FC236}">
                <a16:creationId xmlns:a16="http://schemas.microsoft.com/office/drawing/2014/main" id="{27146CC3-B1F8-C528-64DD-61FB65995EA7}"/>
              </a:ext>
            </a:extLst>
          </p:cNvPr>
          <p:cNvSpPr>
            <a:spLocks noGrp="1"/>
          </p:cNvSpPr>
          <p:nvPr>
            <p:ph type="body" sz="quarter" idx="13"/>
          </p:nvPr>
        </p:nvSpPr>
        <p:spPr/>
        <p:txBody>
          <a:bodyPr/>
          <a:lstStyle/>
          <a:p>
            <a:r>
              <a:rPr lang="en-AU" dirty="0"/>
              <a:t>Lesson 6 Recap</a:t>
            </a:r>
          </a:p>
        </p:txBody>
      </p:sp>
      <p:sp>
        <p:nvSpPr>
          <p:cNvPr id="4" name="Text Placeholder 3">
            <a:extLst>
              <a:ext uri="{FF2B5EF4-FFF2-40B4-BE49-F238E27FC236}">
                <a16:creationId xmlns:a16="http://schemas.microsoft.com/office/drawing/2014/main" id="{19C599E6-865C-4BB5-8012-07B6A3138912}"/>
              </a:ext>
            </a:extLst>
          </p:cNvPr>
          <p:cNvSpPr>
            <a:spLocks noGrp="1"/>
          </p:cNvSpPr>
          <p:nvPr>
            <p:ph type="body" sz="quarter" idx="14"/>
          </p:nvPr>
        </p:nvSpPr>
        <p:spPr/>
        <p:txBody>
          <a:bodyPr/>
          <a:lstStyle/>
          <a:p>
            <a:r>
              <a:rPr lang="en-AU" dirty="0"/>
              <a:t>Sample script: </a:t>
            </a:r>
            <a:r>
              <a:rPr lang="en-AU" b="0" i="1" dirty="0"/>
              <a:t>“Ethics is how we decide what is right and wrong when the answer isn't obvious, AI can’t make ethical decisions as it has no feelings, and no understanding on our consequences.</a:t>
            </a:r>
          </a:p>
          <a:p>
            <a:r>
              <a:rPr lang="en-AU" b="0" i="1" dirty="0"/>
              <a:t>Bias in AI comes from the data it was trained on, if the data doesn’t encapsulate the whole population, it may work unfairly against those that weren’t included or well represented.”</a:t>
            </a:r>
          </a:p>
          <a:p>
            <a:endParaRPr lang="en-AU" dirty="0"/>
          </a:p>
        </p:txBody>
      </p:sp>
    </p:spTree>
    <p:extLst>
      <p:ext uri="{BB962C8B-B14F-4D97-AF65-F5344CB8AC3E}">
        <p14:creationId xmlns:p14="http://schemas.microsoft.com/office/powerpoint/2010/main" val="3747085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6" name="Text Placeholder 5">
            <a:extLst>
              <a:ext uri="{FF2B5EF4-FFF2-40B4-BE49-F238E27FC236}">
                <a16:creationId xmlns:a16="http://schemas.microsoft.com/office/drawing/2014/main" id="{4DA2A84D-8DF5-F27D-7826-C68281A8840C}"/>
              </a:ext>
            </a:extLst>
          </p:cNvPr>
          <p:cNvSpPr>
            <a:spLocks noGrp="1"/>
          </p:cNvSpPr>
          <p:nvPr>
            <p:ph type="body" sz="quarter" idx="14"/>
          </p:nvPr>
        </p:nvSpPr>
        <p:spPr/>
        <p:txBody>
          <a:bodyPr/>
          <a:lstStyle/>
          <a:p>
            <a:r>
              <a:rPr lang="en-AU" dirty="0"/>
              <a:t>AI can’t make ethical decisions</a:t>
            </a:r>
          </a:p>
          <a:p>
            <a:pPr lvl="2"/>
            <a:r>
              <a:rPr lang="en-AU" dirty="0"/>
              <a:t>Humans must drive this</a:t>
            </a:r>
          </a:p>
          <a:p>
            <a:r>
              <a:rPr lang="en-AU" dirty="0"/>
              <a:t>AI can be unintentionally biased, based on the data we train it on</a:t>
            </a:r>
          </a:p>
        </p:txBody>
      </p:sp>
      <p:sp>
        <p:nvSpPr>
          <p:cNvPr id="8" name="Text Placeholder 2">
            <a:extLst>
              <a:ext uri="{FF2B5EF4-FFF2-40B4-BE49-F238E27FC236}">
                <a16:creationId xmlns:a16="http://schemas.microsoft.com/office/drawing/2014/main" id="{09648C8D-617D-EA83-61D8-BE8A880CC8A0}"/>
              </a:ext>
            </a:extLst>
          </p:cNvPr>
          <p:cNvSpPr>
            <a:spLocks noGrp="1"/>
          </p:cNvSpPr>
          <p:nvPr>
            <p:ph type="body" sz="quarter" idx="13"/>
          </p:nvPr>
        </p:nvSpPr>
        <p:spPr>
          <a:xfrm>
            <a:off x="488950" y="549275"/>
            <a:ext cx="5505450" cy="952500"/>
          </a:xfrm>
        </p:spPr>
        <p:txBody>
          <a:bodyPr/>
          <a:lstStyle/>
          <a:p>
            <a:r>
              <a:rPr lang="en-AU" sz="3600" noProof="0" dirty="0"/>
              <a:t>Let’s remember what we learned in Lesson 6!</a:t>
            </a:r>
          </a:p>
        </p:txBody>
      </p:sp>
    </p:spTree>
    <p:extLst>
      <p:ext uri="{BB962C8B-B14F-4D97-AF65-F5344CB8AC3E}">
        <p14:creationId xmlns:p14="http://schemas.microsoft.com/office/powerpoint/2010/main" val="85350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BB8C-5C6E-6ED2-1CE7-71B1848FC0B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681280-53AB-B8B1-8523-C8882A52A16F}"/>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Text Placeholder 2">
            <a:extLst>
              <a:ext uri="{FF2B5EF4-FFF2-40B4-BE49-F238E27FC236}">
                <a16:creationId xmlns:a16="http://schemas.microsoft.com/office/drawing/2014/main" id="{272DC263-5C20-15F0-BA0C-010F73ED9BE4}"/>
              </a:ext>
            </a:extLst>
          </p:cNvPr>
          <p:cNvSpPr>
            <a:spLocks noGrp="1"/>
          </p:cNvSpPr>
          <p:nvPr>
            <p:ph type="body" sz="quarter" idx="13"/>
          </p:nvPr>
        </p:nvSpPr>
        <p:spPr/>
        <p:txBody>
          <a:bodyPr/>
          <a:lstStyle/>
          <a:p>
            <a:r>
              <a:rPr lang="en-AU" dirty="0"/>
              <a:t>Introduction to LLM</a:t>
            </a:r>
          </a:p>
        </p:txBody>
      </p:sp>
      <p:sp>
        <p:nvSpPr>
          <p:cNvPr id="4" name="Text Placeholder 3">
            <a:extLst>
              <a:ext uri="{FF2B5EF4-FFF2-40B4-BE49-F238E27FC236}">
                <a16:creationId xmlns:a16="http://schemas.microsoft.com/office/drawing/2014/main" id="{5867C600-5ACB-87CB-9810-968C9F3319E6}"/>
              </a:ext>
            </a:extLst>
          </p:cNvPr>
          <p:cNvSpPr>
            <a:spLocks noGrp="1"/>
          </p:cNvSpPr>
          <p:nvPr>
            <p:ph type="body" sz="quarter" idx="14"/>
          </p:nvPr>
        </p:nvSpPr>
        <p:spPr/>
        <p:txBody>
          <a:bodyPr/>
          <a:lstStyle/>
          <a:p>
            <a:r>
              <a:rPr lang="en-US" altLang="en-US" dirty="0">
                <a:ln>
                  <a:noFill/>
                </a:ln>
              </a:rPr>
              <a:t>Sample script: “</a:t>
            </a:r>
            <a:r>
              <a:rPr lang="en-US" altLang="en-US" b="0" i="1" dirty="0">
                <a:ln>
                  <a:noFill/>
                </a:ln>
              </a:rPr>
              <a:t>LLM stands for large language model, it’s a type of AI that is specifically trained on text. It learns by reading billions of books, articles, websites and other pieces of information to recognize patterns. AI constantly predicts what word should logically come next to generate its response! ChatGPT, Claude and Copilot are all commons examples of LLMs. They can sometimes hallucinate, meaning they mix things up…confidently. This is why it's important to educate ourselves on how to use these models safely and still think for ourselves!”</a:t>
            </a:r>
            <a:endParaRPr lang="en-US" altLang="en-US" dirty="0">
              <a:ln>
                <a:noFill/>
              </a:ln>
            </a:endParaRPr>
          </a:p>
        </p:txBody>
      </p:sp>
    </p:spTree>
    <p:extLst>
      <p:ext uri="{BB962C8B-B14F-4D97-AF65-F5344CB8AC3E}">
        <p14:creationId xmlns:p14="http://schemas.microsoft.com/office/powerpoint/2010/main" val="2341668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158B8-A416-4F96-35BF-7FD9364AC8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756B48-F20F-96B0-E352-34C37F38B60E}"/>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3" name="Text Placeholder 2">
            <a:extLst>
              <a:ext uri="{FF2B5EF4-FFF2-40B4-BE49-F238E27FC236}">
                <a16:creationId xmlns:a16="http://schemas.microsoft.com/office/drawing/2014/main" id="{941CAD98-A225-C05A-66FA-DC72011D6379}"/>
              </a:ext>
            </a:extLst>
          </p:cNvPr>
          <p:cNvSpPr>
            <a:spLocks noGrp="1"/>
          </p:cNvSpPr>
          <p:nvPr>
            <p:ph type="body" sz="quarter" idx="13"/>
          </p:nvPr>
        </p:nvSpPr>
        <p:spPr/>
        <p:txBody>
          <a:bodyPr/>
          <a:lstStyle/>
          <a:p>
            <a:r>
              <a:rPr lang="en-AU" dirty="0"/>
              <a:t>Introduction to LLMs</a:t>
            </a:r>
          </a:p>
        </p:txBody>
      </p:sp>
      <p:sp>
        <p:nvSpPr>
          <p:cNvPr id="5" name="Rectangle 1">
            <a:extLst>
              <a:ext uri="{FF2B5EF4-FFF2-40B4-BE49-F238E27FC236}">
                <a16:creationId xmlns:a16="http://schemas.microsoft.com/office/drawing/2014/main" id="{40D057E7-79E0-2428-F938-83F6ABC9E8F4}"/>
              </a:ext>
            </a:extLst>
          </p:cNvPr>
          <p:cNvSpPr>
            <a:spLocks noGrp="1" noChangeArrowheads="1"/>
          </p:cNvSpPr>
          <p:nvPr>
            <p:ph type="body" sz="quarter" idx="14"/>
          </p:nvPr>
        </p:nvSpPr>
        <p:spPr bwMode="auto">
          <a:xfrm>
            <a:off x="489396" y="1595185"/>
            <a:ext cx="8483154" cy="445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800" b="1" dirty="0">
                <a:solidFill>
                  <a:srgbClr val="233A17"/>
                </a:solidFill>
                <a:latin typeface="Berlin Sans FB"/>
              </a:rPr>
              <a:t>LLM = Large Language Model</a:t>
            </a:r>
          </a:p>
          <a:p>
            <a:endParaRPr lang="en-AU"/>
          </a:p>
          <a:p>
            <a:r>
              <a:rPr lang="en-AU" sz="2800" b="0" dirty="0">
                <a:solidFill>
                  <a:srgbClr val="233A17"/>
                </a:solidFill>
                <a:latin typeface="Berlin Sans FB"/>
              </a:rPr>
              <a:t>📚 Trained on billions of sentences from books &amp; websites</a:t>
            </a:r>
          </a:p>
          <a:p>
            <a:r>
              <a:rPr lang="en-AU" sz="2800" b="0" dirty="0">
                <a:solidFill>
                  <a:srgbClr val="233A17"/>
                </a:solidFill>
                <a:latin typeface="Berlin Sans FB"/>
              </a:rPr>
              <a:t>💬 Predicts the next word — over and over — to “write”</a:t>
            </a:r>
          </a:p>
          <a:p>
            <a:r>
              <a:rPr lang="en-AU" sz="2800" b="0" dirty="0">
                <a:solidFill>
                  <a:srgbClr val="233A17"/>
                </a:solidFill>
                <a:latin typeface="Berlin Sans FB"/>
              </a:rPr>
              <a:t>📱 Examples: ChatGPT, Claude, Copilot</a:t>
            </a:r>
          </a:p>
          <a:p>
            <a:endParaRPr lang="en-AU"/>
          </a:p>
          <a:p>
            <a:r>
              <a:rPr lang="en-AU" sz="2800" b="1" dirty="0">
                <a:solidFill>
                  <a:srgbClr val="B85042"/>
                </a:solidFill>
                <a:latin typeface="Berlin Sans FB"/>
              </a:rPr>
              <a:t>⚠ LLMs can hallucinate — always check their answers!</a:t>
            </a:r>
          </a:p>
        </p:txBody>
      </p:sp>
    </p:spTree>
    <p:extLst>
      <p:ext uri="{BB962C8B-B14F-4D97-AF65-F5344CB8AC3E}">
        <p14:creationId xmlns:p14="http://schemas.microsoft.com/office/powerpoint/2010/main" val="114542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5B988-62E2-627D-C5E8-E6FCC7BA9949}"/>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3" name="Text Placeholder 2">
            <a:extLst>
              <a:ext uri="{FF2B5EF4-FFF2-40B4-BE49-F238E27FC236}">
                <a16:creationId xmlns:a16="http://schemas.microsoft.com/office/drawing/2014/main" id="{DEEA4680-2881-B933-7181-6B4BAD31368A}"/>
              </a:ext>
            </a:extLst>
          </p:cNvPr>
          <p:cNvSpPr>
            <a:spLocks noGrp="1"/>
          </p:cNvSpPr>
          <p:nvPr>
            <p:ph type="body" sz="quarter" idx="13"/>
          </p:nvPr>
        </p:nvSpPr>
        <p:spPr/>
        <p:txBody>
          <a:bodyPr/>
          <a:lstStyle/>
          <a:p>
            <a:r>
              <a:rPr lang="en-AU" dirty="0"/>
              <a:t>Human LLM Game</a:t>
            </a:r>
          </a:p>
        </p:txBody>
      </p:sp>
      <p:sp>
        <p:nvSpPr>
          <p:cNvPr id="4" name="Text Placeholder 3">
            <a:extLst>
              <a:ext uri="{FF2B5EF4-FFF2-40B4-BE49-F238E27FC236}">
                <a16:creationId xmlns:a16="http://schemas.microsoft.com/office/drawing/2014/main" id="{EBD780AF-CB51-F68D-4674-6C25DB62934A}"/>
              </a:ext>
            </a:extLst>
          </p:cNvPr>
          <p:cNvSpPr>
            <a:spLocks noGrp="1"/>
          </p:cNvSpPr>
          <p:nvPr>
            <p:ph type="body" sz="quarter" idx="14"/>
          </p:nvPr>
        </p:nvSpPr>
        <p:spPr/>
        <p:txBody>
          <a:bodyPr/>
          <a:lstStyle/>
          <a:p>
            <a:r>
              <a:rPr lang="en-AU" dirty="0"/>
              <a:t>Instruction note: Get the children to complete the LLM prompt list themselves and record common answers on the board. To encourage them to give sensible answers, award a point for each time students get matching answers. It’s likely for the first few prompts the students will give very similar answers and less so for the latter prompts. This is because of the predictability.</a:t>
            </a:r>
            <a:endParaRPr lang="en-GB" dirty="0"/>
          </a:p>
          <a:p>
            <a:endParaRPr lang="en-AU" dirty="0"/>
          </a:p>
        </p:txBody>
      </p:sp>
      <p:pic>
        <p:nvPicPr>
          <p:cNvPr id="6" name="Picture 5">
            <a:extLst>
              <a:ext uri="{FF2B5EF4-FFF2-40B4-BE49-F238E27FC236}">
                <a16:creationId xmlns:a16="http://schemas.microsoft.com/office/drawing/2014/main" id="{856715DF-7EA6-5C89-D1A6-E910C03E0024}"/>
              </a:ext>
            </a:extLst>
          </p:cNvPr>
          <p:cNvPicPr>
            <a:picLocks noChangeAspect="1"/>
          </p:cNvPicPr>
          <p:nvPr/>
        </p:nvPicPr>
        <p:blipFill>
          <a:blip r:embed="rId2"/>
          <a:stretch>
            <a:fillRect/>
          </a:stretch>
        </p:blipFill>
        <p:spPr>
          <a:xfrm>
            <a:off x="4101220" y="3618393"/>
            <a:ext cx="4792254" cy="2563819"/>
          </a:xfrm>
          <a:prstGeom prst="rect">
            <a:avLst/>
          </a:prstGeom>
        </p:spPr>
      </p:pic>
    </p:spTree>
    <p:extLst>
      <p:ext uri="{BB962C8B-B14F-4D97-AF65-F5344CB8AC3E}">
        <p14:creationId xmlns:p14="http://schemas.microsoft.com/office/powerpoint/2010/main" val="669723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14A9C-4507-FEBB-91D0-F919F56AB69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897987-BA13-2787-2C17-72A08C5AF7F4}"/>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Text Placeholder 2">
            <a:extLst>
              <a:ext uri="{FF2B5EF4-FFF2-40B4-BE49-F238E27FC236}">
                <a16:creationId xmlns:a16="http://schemas.microsoft.com/office/drawing/2014/main" id="{1F203DD4-581F-5183-778B-99E0A7800ED8}"/>
              </a:ext>
            </a:extLst>
          </p:cNvPr>
          <p:cNvSpPr>
            <a:spLocks noGrp="1"/>
          </p:cNvSpPr>
          <p:nvPr>
            <p:ph type="body" sz="quarter" idx="13"/>
          </p:nvPr>
        </p:nvSpPr>
        <p:spPr/>
        <p:txBody>
          <a:bodyPr/>
          <a:lstStyle/>
          <a:p>
            <a:r>
              <a:rPr lang="en-AU" dirty="0"/>
              <a:t>Human LLM</a:t>
            </a:r>
          </a:p>
        </p:txBody>
      </p:sp>
      <p:sp>
        <p:nvSpPr>
          <p:cNvPr id="5" name="Rectangle 1">
            <a:extLst>
              <a:ext uri="{FF2B5EF4-FFF2-40B4-BE49-F238E27FC236}">
                <a16:creationId xmlns:a16="http://schemas.microsoft.com/office/drawing/2014/main" id="{26F8AB0E-9C5C-9314-BBC5-A93755A5CB95}"/>
              </a:ext>
            </a:extLst>
          </p:cNvPr>
          <p:cNvSpPr>
            <a:spLocks noGrp="1" noChangeArrowheads="1"/>
          </p:cNvSpPr>
          <p:nvPr>
            <p:ph type="body" sz="quarter" idx="14"/>
          </p:nvPr>
        </p:nvSpPr>
        <p:spPr bwMode="auto">
          <a:xfrm>
            <a:off x="489396" y="1501736"/>
            <a:ext cx="8483154" cy="4455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defTabSz="914400" eaLnBrk="0" fontAlgn="base" hangingPunct="0">
              <a:lnSpc>
                <a:spcPct val="150000"/>
              </a:lnSpc>
              <a:spcBef>
                <a:spcPct val="0"/>
              </a:spcBef>
              <a:spcAft>
                <a:spcPct val="0"/>
              </a:spcAft>
              <a:buFontTx/>
              <a:buChar char="•"/>
            </a:pPr>
            <a:r>
              <a:rPr lang="en-US" altLang="en-US" sz="2400" dirty="0">
                <a:ln>
                  <a:noFill/>
                </a:ln>
              </a:rPr>
              <a:t>Let's play a game!</a:t>
            </a:r>
          </a:p>
          <a:p>
            <a:pPr marL="0" lvl="0" indent="0" defTabSz="914400" eaLnBrk="0" fontAlgn="base" hangingPunct="0">
              <a:lnSpc>
                <a:spcPct val="150000"/>
              </a:lnSpc>
              <a:spcBef>
                <a:spcPct val="0"/>
              </a:spcBef>
              <a:spcAft>
                <a:spcPct val="0"/>
              </a:spcAft>
              <a:buFontTx/>
              <a:buChar char="•"/>
            </a:pPr>
            <a:r>
              <a:rPr lang="en-US" altLang="en-US" sz="2400" dirty="0">
                <a:ln>
                  <a:noFill/>
                </a:ln>
              </a:rPr>
              <a:t>We are going to act as the AI/LLM</a:t>
            </a:r>
          </a:p>
          <a:p>
            <a:pPr marL="0" lvl="0" indent="0" defTabSz="914400" eaLnBrk="0" fontAlgn="base" hangingPunct="0">
              <a:lnSpc>
                <a:spcPct val="150000"/>
              </a:lnSpc>
              <a:spcBef>
                <a:spcPct val="0"/>
              </a:spcBef>
              <a:spcAft>
                <a:spcPct val="0"/>
              </a:spcAft>
              <a:buFontTx/>
              <a:buChar char="•"/>
            </a:pPr>
            <a:r>
              <a:rPr lang="en-US" altLang="en-US" sz="2400" dirty="0">
                <a:ln>
                  <a:noFill/>
                </a:ln>
              </a:rPr>
              <a:t>In front of you have 10 sentence starters (prompts)</a:t>
            </a:r>
          </a:p>
          <a:p>
            <a:pPr marL="0" lvl="0" indent="0" defTabSz="914400" eaLnBrk="0" fontAlgn="base" hangingPunct="0">
              <a:lnSpc>
                <a:spcPct val="150000"/>
              </a:lnSpc>
              <a:spcBef>
                <a:spcPct val="0"/>
              </a:spcBef>
              <a:spcAft>
                <a:spcPct val="0"/>
              </a:spcAft>
              <a:buFontTx/>
              <a:buChar char="•"/>
            </a:pPr>
            <a:r>
              <a:rPr lang="en-US" altLang="en-US" sz="2400" dirty="0">
                <a:ln>
                  <a:noFill/>
                </a:ln>
              </a:rPr>
              <a:t>It’s your job to predict what word comes next</a:t>
            </a:r>
          </a:p>
          <a:p>
            <a:pPr marL="0" lvl="0" indent="0" defTabSz="914400" eaLnBrk="0" fontAlgn="base" hangingPunct="0">
              <a:lnSpc>
                <a:spcPct val="150000"/>
              </a:lnSpc>
              <a:spcBef>
                <a:spcPct val="0"/>
              </a:spcBef>
              <a:spcAft>
                <a:spcPct val="0"/>
              </a:spcAft>
              <a:buFontTx/>
              <a:buChar char="•"/>
            </a:pPr>
            <a:r>
              <a:rPr lang="en-US" altLang="en-US" sz="2400" dirty="0">
                <a:ln>
                  <a:noFill/>
                </a:ln>
              </a:rPr>
              <a:t>Finish all the sentences and compare with your classmates</a:t>
            </a:r>
          </a:p>
          <a:p>
            <a:pPr marL="0" lvl="0" indent="0" defTabSz="914400" eaLnBrk="0" fontAlgn="base" hangingPunct="0">
              <a:lnSpc>
                <a:spcPct val="150000"/>
              </a:lnSpc>
              <a:spcBef>
                <a:spcPct val="0"/>
              </a:spcBef>
              <a:spcAft>
                <a:spcPct val="0"/>
              </a:spcAft>
              <a:buFontTx/>
              <a:buChar char="•"/>
            </a:pPr>
            <a:r>
              <a:rPr lang="en-US" altLang="en-US" sz="2400" dirty="0">
                <a:ln>
                  <a:noFill/>
                </a:ln>
              </a:rPr>
              <a:t>You’ll get 1 point for every time you have a matching answer with a classmate (e.g. 5 points if 5 others have the same word as you!)</a:t>
            </a:r>
          </a:p>
        </p:txBody>
      </p:sp>
    </p:spTree>
    <p:extLst>
      <p:ext uri="{BB962C8B-B14F-4D97-AF65-F5344CB8AC3E}">
        <p14:creationId xmlns:p14="http://schemas.microsoft.com/office/powerpoint/2010/main" val="2845785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123447-4D76-9DD5-5653-752F218EFFE7}"/>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Text Placeholder 2">
            <a:extLst>
              <a:ext uri="{FF2B5EF4-FFF2-40B4-BE49-F238E27FC236}">
                <a16:creationId xmlns:a16="http://schemas.microsoft.com/office/drawing/2014/main" id="{0284FA23-8F7A-BE16-FE84-E70D1B9556FE}"/>
              </a:ext>
            </a:extLst>
          </p:cNvPr>
          <p:cNvSpPr>
            <a:spLocks noGrp="1"/>
          </p:cNvSpPr>
          <p:nvPr>
            <p:ph type="body" sz="quarter" idx="13"/>
          </p:nvPr>
        </p:nvSpPr>
        <p:spPr>
          <a:xfrm>
            <a:off x="489396" y="675788"/>
            <a:ext cx="5666960" cy="952500"/>
          </a:xfrm>
        </p:spPr>
        <p:txBody>
          <a:bodyPr/>
          <a:lstStyle/>
          <a:p>
            <a:r>
              <a:rPr lang="en-AU" dirty="0"/>
              <a:t>Discussing predictions</a:t>
            </a:r>
          </a:p>
        </p:txBody>
      </p:sp>
      <p:sp>
        <p:nvSpPr>
          <p:cNvPr id="4" name="Text Placeholder 3">
            <a:extLst>
              <a:ext uri="{FF2B5EF4-FFF2-40B4-BE49-F238E27FC236}">
                <a16:creationId xmlns:a16="http://schemas.microsoft.com/office/drawing/2014/main" id="{7FA54EAC-588B-FF04-CD96-6412E397C399}"/>
              </a:ext>
            </a:extLst>
          </p:cNvPr>
          <p:cNvSpPr>
            <a:spLocks noGrp="1"/>
          </p:cNvSpPr>
          <p:nvPr>
            <p:ph type="body" sz="quarter" idx="14"/>
          </p:nvPr>
        </p:nvSpPr>
        <p:spPr/>
        <p:txBody>
          <a:bodyPr/>
          <a:lstStyle/>
          <a:p>
            <a:r>
              <a:rPr lang="en-AU" dirty="0"/>
              <a:t>Instruction note: Get some common answers up on the board, ask students to raise their hands if they got common answers. Discuss why some prompts had more similar answers than others.</a:t>
            </a:r>
          </a:p>
          <a:p>
            <a:r>
              <a:rPr lang="en-AU" dirty="0"/>
              <a:t>Sample script: “</a:t>
            </a:r>
            <a:r>
              <a:rPr lang="en-AU" b="0" i="1" dirty="0"/>
              <a:t>Put you hand up if you said … for sentence starter…</a:t>
            </a:r>
          </a:p>
          <a:p>
            <a:r>
              <a:rPr lang="en-AU" b="0" i="1" dirty="0"/>
              <a:t>Lots of people came up with the ‘Roses are red, violets are blue’, this is because this is a common saying we have all come across. We are able to recognise the pattern and similarly identify what word comes next. ‘For breakfast the moon ate a bowl of…’ doesn’t really make sense, and certainly isn’t a saying so we got different and creative answers!</a:t>
            </a:r>
          </a:p>
          <a:p>
            <a:r>
              <a:rPr lang="en-AU" b="0" i="1" dirty="0"/>
              <a:t>LLMs perform similarly, if there's a really predictable pattern it can respond with it will, otherwise it might make something up that doesn’t always make sense! </a:t>
            </a:r>
            <a:endParaRPr lang="en-AU" dirty="0"/>
          </a:p>
        </p:txBody>
      </p:sp>
    </p:spTree>
    <p:extLst>
      <p:ext uri="{BB962C8B-B14F-4D97-AF65-F5344CB8AC3E}">
        <p14:creationId xmlns:p14="http://schemas.microsoft.com/office/powerpoint/2010/main" val="2674949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D35F0-5394-CA02-669D-0F0A15FEB9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79E78A-608C-41A7-3F82-BF2075B0AB28}"/>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CF05E553-5A42-84C1-8BE7-C6EE76CE5A71}"/>
              </a:ext>
            </a:extLst>
          </p:cNvPr>
          <p:cNvSpPr>
            <a:spLocks noGrp="1"/>
          </p:cNvSpPr>
          <p:nvPr>
            <p:ph type="body" sz="quarter" idx="13"/>
          </p:nvPr>
        </p:nvSpPr>
        <p:spPr>
          <a:xfrm>
            <a:off x="489395" y="549236"/>
            <a:ext cx="5685067" cy="952500"/>
          </a:xfrm>
        </p:spPr>
        <p:txBody>
          <a:bodyPr/>
          <a:lstStyle/>
          <a:p>
            <a:r>
              <a:rPr lang="en-AU" dirty="0"/>
              <a:t>Discussing predictions</a:t>
            </a:r>
          </a:p>
        </p:txBody>
      </p:sp>
      <p:sp>
        <p:nvSpPr>
          <p:cNvPr id="5" name="Rectangle 1">
            <a:extLst>
              <a:ext uri="{FF2B5EF4-FFF2-40B4-BE49-F238E27FC236}">
                <a16:creationId xmlns:a16="http://schemas.microsoft.com/office/drawing/2014/main" id="{59B92084-1D16-EE26-0632-413A80D0140B}"/>
              </a:ext>
            </a:extLst>
          </p:cNvPr>
          <p:cNvSpPr>
            <a:spLocks noGrp="1" noChangeArrowheads="1"/>
          </p:cNvSpPr>
          <p:nvPr>
            <p:ph type="body" sz="quarter" idx="14"/>
          </p:nvPr>
        </p:nvSpPr>
        <p:spPr bwMode="auto">
          <a:xfrm>
            <a:off x="489395" y="1994866"/>
            <a:ext cx="8483154" cy="2238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800" b="1" dirty="0">
                <a:solidFill>
                  <a:srgbClr val="233A17"/>
                </a:solidFill>
                <a:latin typeface="Berlin Sans FB"/>
              </a:rPr>
              <a:t>Share your answers!</a:t>
            </a:r>
          </a:p>
          <a:p>
            <a:endParaRPr lang="en-AU"/>
          </a:p>
          <a:p>
            <a:r>
              <a:rPr lang="en-AU" sz="2800" b="0" dirty="0">
                <a:solidFill>
                  <a:srgbClr val="233A17"/>
                </a:solidFill>
                <a:latin typeface="Berlin Sans FB"/>
              </a:rPr>
              <a:t>🤝 Did anyone get the same words?</a:t>
            </a:r>
          </a:p>
          <a:p>
            <a:r>
              <a:rPr lang="en-AU" sz="2800" b="0" dirty="0">
                <a:solidFill>
                  <a:srgbClr val="233A17"/>
                </a:solidFill>
                <a:latin typeface="Berlin Sans FB"/>
              </a:rPr>
              <a:t>📊 Which prompts got the most matching answers?</a:t>
            </a:r>
          </a:p>
          <a:p>
            <a:r>
              <a:rPr lang="en-AU" sz="2800" b="0" dirty="0">
                <a:solidFill>
                  <a:srgbClr val="233A17"/>
                </a:solidFill>
                <a:latin typeface="Berlin Sans FB"/>
              </a:rPr>
              <a:t>🤔 Why were some prompts more predictable?</a:t>
            </a:r>
          </a:p>
        </p:txBody>
      </p:sp>
    </p:spTree>
    <p:extLst>
      <p:ext uri="{BB962C8B-B14F-4D97-AF65-F5344CB8AC3E}">
        <p14:creationId xmlns:p14="http://schemas.microsoft.com/office/powerpoint/2010/main" val="333343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79748-0C1C-86F5-1669-E58229A26C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EEDE97-D50F-AE0F-66B0-DE8C29DDB111}"/>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5F41786B-C5FA-5128-6011-7901BE79A847}"/>
              </a:ext>
            </a:extLst>
          </p:cNvPr>
          <p:cNvSpPr>
            <a:spLocks noGrp="1"/>
          </p:cNvSpPr>
          <p:nvPr>
            <p:ph type="body" sz="quarter" idx="13"/>
          </p:nvPr>
        </p:nvSpPr>
        <p:spPr/>
        <p:txBody>
          <a:bodyPr/>
          <a:lstStyle/>
          <a:p>
            <a:r>
              <a:rPr lang="en-AU" dirty="0"/>
              <a:t>Recognising patterns</a:t>
            </a:r>
          </a:p>
        </p:txBody>
      </p:sp>
      <p:sp>
        <p:nvSpPr>
          <p:cNvPr id="4" name="Text Placeholder 3">
            <a:extLst>
              <a:ext uri="{FF2B5EF4-FFF2-40B4-BE49-F238E27FC236}">
                <a16:creationId xmlns:a16="http://schemas.microsoft.com/office/drawing/2014/main" id="{A476E126-89C8-7AE0-4D4D-18DE971F4E8E}"/>
              </a:ext>
            </a:extLst>
          </p:cNvPr>
          <p:cNvSpPr>
            <a:spLocks noGrp="1"/>
          </p:cNvSpPr>
          <p:nvPr>
            <p:ph type="body" sz="quarter" idx="14"/>
          </p:nvPr>
        </p:nvSpPr>
        <p:spPr/>
        <p:txBody>
          <a:bodyPr/>
          <a:lstStyle/>
          <a:p>
            <a:r>
              <a:rPr lang="en-AU" dirty="0"/>
              <a:t>Instruction note: This lesson is very discussion based, we’d recommend having small group discussions then raising important points with the whole class.</a:t>
            </a:r>
          </a:p>
          <a:p>
            <a:r>
              <a:rPr lang="en-AU" dirty="0"/>
              <a:t>Sample script: </a:t>
            </a:r>
            <a:r>
              <a:rPr lang="en-AU" b="0" i="1" dirty="0"/>
              <a:t>“When AI confidently makes things up, this is a hallucination. Not because the AI is dreaming, but because it produces something that sounds completely real but isn't true. It suggests what it recognises as the next best word, even if the sentence makes no sense. Let’s think about if we were using an LLM for our homework, AI might invent a fake quote or statistic because it just sounds plausible based on the information it has. Then you would be the one handing up incorrect information. Important takeaway, always check the information AI gives you.”</a:t>
            </a:r>
            <a:endParaRPr lang="en-GB" b="0" i="1" dirty="0"/>
          </a:p>
          <a:p>
            <a:endParaRPr lang="en-AU" dirty="0"/>
          </a:p>
        </p:txBody>
      </p:sp>
    </p:spTree>
    <p:extLst>
      <p:ext uri="{BB962C8B-B14F-4D97-AF65-F5344CB8AC3E}">
        <p14:creationId xmlns:p14="http://schemas.microsoft.com/office/powerpoint/2010/main" val="293080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6C39E4-8188-0BE8-2964-4C2B50DDD0F7}"/>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14C0EB7C-3C70-A148-DF8F-C918A4E2E0C7}"/>
              </a:ext>
            </a:extLst>
          </p:cNvPr>
          <p:cNvSpPr>
            <a:spLocks noGrp="1"/>
          </p:cNvSpPr>
          <p:nvPr>
            <p:ph type="body" sz="quarter" idx="13"/>
          </p:nvPr>
        </p:nvSpPr>
        <p:spPr/>
        <p:txBody>
          <a:bodyPr/>
          <a:lstStyle/>
          <a:p>
            <a:r>
              <a:rPr lang="en-AU" dirty="0"/>
              <a:t>Recognising patterns</a:t>
            </a:r>
          </a:p>
        </p:txBody>
      </p:sp>
      <p:sp>
        <p:nvSpPr>
          <p:cNvPr id="4" name="Text Placeholder 3">
            <a:extLst>
              <a:ext uri="{FF2B5EF4-FFF2-40B4-BE49-F238E27FC236}">
                <a16:creationId xmlns:a16="http://schemas.microsoft.com/office/drawing/2014/main" id="{CCA7EF74-83FC-BF23-4853-D05E0B6F2A2D}"/>
              </a:ext>
            </a:extLst>
          </p:cNvPr>
          <p:cNvSpPr>
            <a:spLocks noGrp="1"/>
          </p:cNvSpPr>
          <p:nvPr>
            <p:ph type="body" sz="quarter" idx="14"/>
          </p:nvPr>
        </p:nvSpPr>
        <p:spPr/>
        <p:txBody>
          <a:bodyPr/>
          <a:lstStyle/>
          <a:p>
            <a:r>
              <a:rPr lang="en-AU" sz="2800" b="0" dirty="0">
                <a:solidFill>
                  <a:srgbClr val="233A17"/>
                </a:solidFill>
                <a:latin typeface="Berlin Sans FB"/>
              </a:rPr>
              <a:t>The LLM gave similar answers — because it recognised patterns!</a:t>
            </a:r>
          </a:p>
          <a:p>
            <a:endParaRPr lang="en-AU"/>
          </a:p>
          <a:p>
            <a:r>
              <a:rPr lang="en-AU" sz="2800" b="0" dirty="0">
                <a:solidFill>
                  <a:srgbClr val="233A17"/>
                </a:solidFill>
                <a:latin typeface="Berlin Sans FB"/>
              </a:rPr>
              <a:t>❓ Even for nonsense sentences — it still answered. Why?</a:t>
            </a:r>
          </a:p>
          <a:p>
            <a:endParaRPr lang="en-AU"/>
          </a:p>
          <a:p>
            <a:r>
              <a:rPr lang="en-AU" sz="2800" b="1" dirty="0">
                <a:solidFill>
                  <a:srgbClr val="B85042"/>
                </a:solidFill>
                <a:latin typeface="Berlin Sans FB"/>
              </a:rPr>
              <a:t>⚠ A confident AI answer is NOT always a correct one!</a:t>
            </a:r>
          </a:p>
        </p:txBody>
      </p:sp>
    </p:spTree>
    <p:extLst>
      <p:ext uri="{BB962C8B-B14F-4D97-AF65-F5344CB8AC3E}">
        <p14:creationId xmlns:p14="http://schemas.microsoft.com/office/powerpoint/2010/main" val="2110321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67E668-C3A9-1728-5785-EE224CA36116}"/>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760F4E14-925D-2D9B-00AC-77E7779E2CEB}"/>
              </a:ext>
            </a:extLst>
          </p:cNvPr>
          <p:cNvSpPr>
            <a:spLocks noGrp="1"/>
          </p:cNvSpPr>
          <p:nvPr>
            <p:ph type="body" sz="quarter" idx="13"/>
          </p:nvPr>
        </p:nvSpPr>
        <p:spPr/>
        <p:txBody>
          <a:bodyPr/>
          <a:lstStyle/>
          <a:p>
            <a:r>
              <a:rPr lang="en-AU" dirty="0"/>
              <a:t>Prompt vs response</a:t>
            </a:r>
          </a:p>
        </p:txBody>
      </p:sp>
      <p:sp>
        <p:nvSpPr>
          <p:cNvPr id="4" name="Text Placeholder 3">
            <a:extLst>
              <a:ext uri="{FF2B5EF4-FFF2-40B4-BE49-F238E27FC236}">
                <a16:creationId xmlns:a16="http://schemas.microsoft.com/office/drawing/2014/main" id="{50FCB98E-08A7-C729-866E-85945A23872D}"/>
              </a:ext>
            </a:extLst>
          </p:cNvPr>
          <p:cNvSpPr>
            <a:spLocks noGrp="1"/>
          </p:cNvSpPr>
          <p:nvPr>
            <p:ph type="body" sz="quarter" idx="14"/>
          </p:nvPr>
        </p:nvSpPr>
        <p:spPr/>
        <p:txBody>
          <a:bodyPr/>
          <a:lstStyle/>
          <a:p>
            <a:r>
              <a:rPr lang="en-AU" dirty="0"/>
              <a:t>Now we are going to interact with an LLM to discover how the quality of our prompts impact the response</a:t>
            </a:r>
          </a:p>
          <a:p>
            <a:r>
              <a:rPr lang="en-AU" dirty="0"/>
              <a:t>Let’s go back and think about the skins we designed in Lesson 5!</a:t>
            </a:r>
          </a:p>
          <a:p>
            <a:r>
              <a:rPr lang="en-AU" dirty="0"/>
              <a:t>An LLM could be a really good help in choosing a good material, if we prompt it correctly</a:t>
            </a:r>
          </a:p>
        </p:txBody>
      </p:sp>
    </p:spTree>
    <p:extLst>
      <p:ext uri="{BB962C8B-B14F-4D97-AF65-F5344CB8AC3E}">
        <p14:creationId xmlns:p14="http://schemas.microsoft.com/office/powerpoint/2010/main" val="1153386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F2FD5D-8430-85B6-C529-EE49DFAC230F}"/>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0E6DD2D4-28C8-AFE8-0101-41D627B0A21E}"/>
              </a:ext>
            </a:extLst>
          </p:cNvPr>
          <p:cNvSpPr>
            <a:spLocks noGrp="1"/>
          </p:cNvSpPr>
          <p:nvPr>
            <p:ph type="body" sz="quarter" idx="13"/>
          </p:nvPr>
        </p:nvSpPr>
        <p:spPr/>
        <p:txBody>
          <a:bodyPr/>
          <a:lstStyle/>
          <a:p>
            <a:r>
              <a:rPr lang="en-AU" dirty="0"/>
              <a:t>Prompt vs response</a:t>
            </a:r>
          </a:p>
        </p:txBody>
      </p:sp>
      <p:sp>
        <p:nvSpPr>
          <p:cNvPr id="4" name="Text Placeholder 3">
            <a:extLst>
              <a:ext uri="{FF2B5EF4-FFF2-40B4-BE49-F238E27FC236}">
                <a16:creationId xmlns:a16="http://schemas.microsoft.com/office/drawing/2014/main" id="{A0124B24-82E3-9B3A-16B4-817D0544654A}"/>
              </a:ext>
            </a:extLst>
          </p:cNvPr>
          <p:cNvSpPr>
            <a:spLocks noGrp="1"/>
          </p:cNvSpPr>
          <p:nvPr>
            <p:ph type="body" sz="quarter" idx="14"/>
          </p:nvPr>
        </p:nvSpPr>
        <p:spPr/>
        <p:txBody>
          <a:bodyPr/>
          <a:lstStyle/>
          <a:p>
            <a:r>
              <a:rPr lang="en-AU" dirty="0"/>
              <a:t>Put the three prompts on the following slides into the LLM, clearing it every time (by starting a new chat or opening a new tab)</a:t>
            </a:r>
          </a:p>
          <a:p>
            <a:r>
              <a:rPr lang="en-AU" dirty="0"/>
              <a:t>HINT: The amount of time and thought we put into our prompts, influence the quality of response we will get back</a:t>
            </a:r>
          </a:p>
        </p:txBody>
      </p:sp>
    </p:spTree>
    <p:extLst>
      <p:ext uri="{BB962C8B-B14F-4D97-AF65-F5344CB8AC3E}">
        <p14:creationId xmlns:p14="http://schemas.microsoft.com/office/powerpoint/2010/main" val="1540229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8CD938-B27A-BD49-155D-1C9198E79526}"/>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Text Placeholder 2">
            <a:extLst>
              <a:ext uri="{FF2B5EF4-FFF2-40B4-BE49-F238E27FC236}">
                <a16:creationId xmlns:a16="http://schemas.microsoft.com/office/drawing/2014/main" id="{B0CF6586-7C05-A5B5-EB1E-B710F83BA45B}"/>
              </a:ext>
            </a:extLst>
          </p:cNvPr>
          <p:cNvSpPr>
            <a:spLocks noGrp="1"/>
          </p:cNvSpPr>
          <p:nvPr>
            <p:ph type="body" sz="quarter" idx="13"/>
          </p:nvPr>
        </p:nvSpPr>
        <p:spPr/>
        <p:txBody>
          <a:bodyPr/>
          <a:lstStyle/>
          <a:p>
            <a:r>
              <a:rPr lang="en-AU" dirty="0"/>
              <a:t>Prompts</a:t>
            </a:r>
          </a:p>
        </p:txBody>
      </p:sp>
      <p:sp>
        <p:nvSpPr>
          <p:cNvPr id="4" name="Text Placeholder 3">
            <a:extLst>
              <a:ext uri="{FF2B5EF4-FFF2-40B4-BE49-F238E27FC236}">
                <a16:creationId xmlns:a16="http://schemas.microsoft.com/office/drawing/2014/main" id="{82704645-C71E-7046-1C23-B058FFB04DEC}"/>
              </a:ext>
            </a:extLst>
          </p:cNvPr>
          <p:cNvSpPr>
            <a:spLocks noGrp="1"/>
          </p:cNvSpPr>
          <p:nvPr>
            <p:ph type="body" sz="quarter" idx="14"/>
          </p:nvPr>
        </p:nvSpPr>
        <p:spPr/>
        <p:txBody>
          <a:bodyPr/>
          <a:lstStyle/>
          <a:p>
            <a:r>
              <a:rPr lang="en-AU" dirty="0"/>
              <a:t>Instruction note: You can directly copy and paste the prompts into ChatGPT or LLM of your choice. The idea is that the more thought we put into the prompt, the better quality the response will be.</a:t>
            </a:r>
          </a:p>
          <a:p>
            <a:r>
              <a:rPr lang="en-AU" dirty="0"/>
              <a:t>Discuss the following questions for each, at your discretion:</a:t>
            </a:r>
          </a:p>
          <a:p>
            <a:r>
              <a:rPr lang="en-AU" b="0" i="1" dirty="0"/>
              <a:t>“Does the LLM ask us more questions? Will it take us further prompts to get a quality answer?”</a:t>
            </a:r>
          </a:p>
          <a:p>
            <a:r>
              <a:rPr lang="en-AU" b="0" i="1" dirty="0"/>
              <a:t>“Does the response consider everything we want it to, perception, sustainability, equity?”</a:t>
            </a:r>
          </a:p>
          <a:p>
            <a:r>
              <a:rPr lang="en-AU" b="0" i="1" dirty="0"/>
              <a:t>“How could we improve this prompt?”</a:t>
            </a:r>
          </a:p>
          <a:p>
            <a:r>
              <a:rPr lang="en-AU" dirty="0"/>
              <a:t>If you have time, add a Prompt 4 designed by the class, it could weigh up the pros and cons of all the materials the groups came up with and give 1 definitive answer of what material it recommends and why.</a:t>
            </a:r>
          </a:p>
        </p:txBody>
      </p:sp>
    </p:spTree>
    <p:extLst>
      <p:ext uri="{BB962C8B-B14F-4D97-AF65-F5344CB8AC3E}">
        <p14:creationId xmlns:p14="http://schemas.microsoft.com/office/powerpoint/2010/main" val="3703706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664E5-3B2E-0950-343C-B9501AF68C45}"/>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4" name="Text Placeholder 3">
            <a:extLst>
              <a:ext uri="{FF2B5EF4-FFF2-40B4-BE49-F238E27FC236}">
                <a16:creationId xmlns:a16="http://schemas.microsoft.com/office/drawing/2014/main" id="{C4B51406-B798-6CF1-EA7E-85C86E08FFE1}"/>
              </a:ext>
            </a:extLst>
          </p:cNvPr>
          <p:cNvSpPr>
            <a:spLocks noGrp="1"/>
          </p:cNvSpPr>
          <p:nvPr>
            <p:ph type="body" sz="quarter" idx="14"/>
          </p:nvPr>
        </p:nvSpPr>
        <p:spPr/>
        <p:txBody>
          <a:bodyPr/>
          <a:lstStyle/>
          <a:p>
            <a:r>
              <a:rPr lang="en-AU" dirty="0"/>
              <a:t>What would be a good skin for a robot?</a:t>
            </a:r>
          </a:p>
          <a:p>
            <a:endParaRPr lang="en-AU" dirty="0"/>
          </a:p>
        </p:txBody>
      </p:sp>
      <p:sp>
        <p:nvSpPr>
          <p:cNvPr id="79" name="QualityBadge"/>
          <p:cNvSpPr txBox="1">
            <a:spLocks/>
          </p:cNvSpPr>
          <p:nvPr/>
        </p:nvSpPr>
        <p:spPr>
          <a:xfrm>
            <a:off x="489396" y="548866"/>
            <a:ext cx="4839077" cy="904875"/>
          </a:xfrm>
          <a:prstGeom prst="roundRect">
            <a:avLst>
              <a:gd name="adj" fmla="val 16667"/>
            </a:avLst>
          </a:prstGeom>
          <a:solidFill>
            <a:srgbClr val="B85042"/>
          </a:solidFill>
        </p:spPr>
        <p:txBody>
          <a:bodyPr vert="horz" lIns="182880" tIns="91440" rIns="182880" bIns="91440" rtlCol="0" anchor="ctr"/>
          <a:lstStyle/>
          <a:p>
            <a:pPr algn="ctr"/>
            <a:r>
              <a:rPr lang="en-AU" sz="2800" b="1" dirty="0">
                <a:solidFill>
                  <a:srgbClr val="FEFAC9"/>
                </a:solidFill>
                <a:latin typeface="Berlin Sans FB"/>
              </a:rPr>
              <a:t>🟥 VAGUE PROMPT</a:t>
            </a:r>
          </a:p>
        </p:txBody>
      </p:sp>
    </p:spTree>
    <p:extLst>
      <p:ext uri="{BB962C8B-B14F-4D97-AF65-F5344CB8AC3E}">
        <p14:creationId xmlns:p14="http://schemas.microsoft.com/office/powerpoint/2010/main" val="4101284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0749F-51E1-4B03-3355-C74442E28D3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290FBB-14ED-6C80-47B0-76254B785F37}"/>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4" name="Text Placeholder 3">
            <a:extLst>
              <a:ext uri="{FF2B5EF4-FFF2-40B4-BE49-F238E27FC236}">
                <a16:creationId xmlns:a16="http://schemas.microsoft.com/office/drawing/2014/main" id="{539DF3F5-DFCA-9318-F9FD-7DA050EA58D4}"/>
              </a:ext>
            </a:extLst>
          </p:cNvPr>
          <p:cNvSpPr>
            <a:spLocks noGrp="1"/>
          </p:cNvSpPr>
          <p:nvPr>
            <p:ph type="body" sz="quarter" idx="14"/>
          </p:nvPr>
        </p:nvSpPr>
        <p:spPr/>
        <p:txBody>
          <a:bodyPr/>
          <a:lstStyle/>
          <a:p>
            <a:r>
              <a:rPr lang="en-AU" dirty="0"/>
              <a:t>What material could we use for a skin of our 3D printed robot? We want it to able to be used by every school in Australia.</a:t>
            </a:r>
          </a:p>
          <a:p>
            <a:endParaRPr lang="en-AU" dirty="0"/>
          </a:p>
        </p:txBody>
      </p:sp>
      <p:sp>
        <p:nvSpPr>
          <p:cNvPr id="80" name="QualityBadge"/>
          <p:cNvSpPr txBox="1">
            <a:spLocks/>
          </p:cNvSpPr>
          <p:nvPr/>
        </p:nvSpPr>
        <p:spPr>
          <a:xfrm>
            <a:off x="472044" y="784255"/>
            <a:ext cx="4969089" cy="845369"/>
          </a:xfrm>
          <a:prstGeom prst="roundRect">
            <a:avLst>
              <a:gd name="adj" fmla="val 16667"/>
            </a:avLst>
          </a:prstGeom>
          <a:solidFill>
            <a:srgbClr val="E7BC29"/>
          </a:solidFill>
        </p:spPr>
        <p:txBody>
          <a:bodyPr vert="horz" lIns="182880" tIns="91440" rIns="182880" bIns="91440" rtlCol="0" anchor="ctr"/>
          <a:lstStyle/>
          <a:p>
            <a:pPr algn="ctr"/>
            <a:r>
              <a:rPr lang="en-AU" sz="2800" b="1" dirty="0">
                <a:solidFill>
                  <a:srgbClr val="FEFAC9"/>
                </a:solidFill>
                <a:latin typeface="Berlin Sans FB"/>
              </a:rPr>
              <a:t>🟨 BETTER PROMPT</a:t>
            </a:r>
          </a:p>
        </p:txBody>
      </p:sp>
    </p:spTree>
    <p:extLst>
      <p:ext uri="{BB962C8B-B14F-4D97-AF65-F5344CB8AC3E}">
        <p14:creationId xmlns:p14="http://schemas.microsoft.com/office/powerpoint/2010/main" val="1151585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12DA1-1E3D-0266-08EB-7680CDD9150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0A39A1-842B-5652-3363-A5CD2C652D6B}"/>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4" name="Text Placeholder 3">
            <a:extLst>
              <a:ext uri="{FF2B5EF4-FFF2-40B4-BE49-F238E27FC236}">
                <a16:creationId xmlns:a16="http://schemas.microsoft.com/office/drawing/2014/main" id="{3C518330-BB02-E474-C7E0-89E00D4888B8}"/>
              </a:ext>
            </a:extLst>
          </p:cNvPr>
          <p:cNvSpPr>
            <a:spLocks noGrp="1"/>
          </p:cNvSpPr>
          <p:nvPr>
            <p:ph type="body" sz="quarter" idx="14"/>
          </p:nvPr>
        </p:nvSpPr>
        <p:spPr>
          <a:xfrm>
            <a:off x="652358" y="1501736"/>
            <a:ext cx="8254554" cy="3562350"/>
          </a:xfrm>
        </p:spPr>
        <p:txBody>
          <a:bodyPr/>
          <a:lstStyle/>
          <a:p>
            <a:r>
              <a:rPr lang="en-AU" sz="2200" dirty="0"/>
              <a:t>What material could we use for a skin of our 3D printed robot? We want it to able to be used by every school in Australia.</a:t>
            </a:r>
          </a:p>
          <a:p>
            <a:r>
              <a:rPr lang="en-AU" sz="2200" dirty="0"/>
              <a:t>The robot has been 3D printed with PLA and PETG, the skin should go over the top and not restrict movement, some ideas we have already considered are recycled shopping bags, old stockings/clothes, silicon</a:t>
            </a:r>
          </a:p>
          <a:p>
            <a:r>
              <a:rPr lang="en-AU" sz="2200" dirty="0"/>
              <a:t>Somethings we need to consider are:</a:t>
            </a:r>
          </a:p>
          <a:p>
            <a:pPr lvl="2"/>
            <a:r>
              <a:rPr lang="en-AU" sz="2200" dirty="0"/>
              <a:t>Perception (it’s for Year 5/6 students so we want our robot to look kind and helpful)</a:t>
            </a:r>
          </a:p>
          <a:p>
            <a:pPr lvl="2"/>
            <a:r>
              <a:rPr lang="en-AU" sz="2200" dirty="0"/>
              <a:t>Sustainability (we want a material that can be recycled and repurposed)</a:t>
            </a:r>
          </a:p>
          <a:p>
            <a:pPr lvl="2"/>
            <a:r>
              <a:rPr lang="en-AU" sz="2200" dirty="0"/>
              <a:t>Equity (every child in Australia should have fair access, it should be cheap and abundant)</a:t>
            </a:r>
          </a:p>
        </p:txBody>
      </p:sp>
      <p:sp>
        <p:nvSpPr>
          <p:cNvPr id="81" name="QualityBadge"/>
          <p:cNvSpPr txBox="1">
            <a:spLocks/>
          </p:cNvSpPr>
          <p:nvPr/>
        </p:nvSpPr>
        <p:spPr>
          <a:xfrm>
            <a:off x="520574" y="440224"/>
            <a:ext cx="5210270" cy="845367"/>
          </a:xfrm>
          <a:prstGeom prst="roundRect">
            <a:avLst>
              <a:gd name="adj" fmla="val 16667"/>
            </a:avLst>
          </a:prstGeom>
          <a:solidFill>
            <a:srgbClr val="A5B592"/>
          </a:solidFill>
        </p:spPr>
        <p:txBody>
          <a:bodyPr vert="horz" lIns="182880" tIns="91440" rIns="182880" bIns="91440" rtlCol="0" anchor="ctr"/>
          <a:lstStyle/>
          <a:p>
            <a:pPr algn="ctr"/>
            <a:r>
              <a:rPr lang="en-AU" sz="2800" b="1" dirty="0">
                <a:solidFill>
                  <a:srgbClr val="FEFAC9"/>
                </a:solidFill>
                <a:latin typeface="Berlin Sans FB"/>
              </a:rPr>
              <a:t>🟩 BEST PROMPT</a:t>
            </a:r>
          </a:p>
        </p:txBody>
      </p:sp>
    </p:spTree>
    <p:extLst>
      <p:ext uri="{BB962C8B-B14F-4D97-AF65-F5344CB8AC3E}">
        <p14:creationId xmlns:p14="http://schemas.microsoft.com/office/powerpoint/2010/main" val="160232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D8E7D9-6C25-6C06-6A41-89892B2B2D7C}"/>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3" name="Text Placeholder 2">
            <a:extLst>
              <a:ext uri="{FF2B5EF4-FFF2-40B4-BE49-F238E27FC236}">
                <a16:creationId xmlns:a16="http://schemas.microsoft.com/office/drawing/2014/main" id="{26FBF710-CF7F-7F50-8D0A-4854AADBCDF6}"/>
              </a:ext>
            </a:extLst>
          </p:cNvPr>
          <p:cNvSpPr>
            <a:spLocks noGrp="1"/>
          </p:cNvSpPr>
          <p:nvPr>
            <p:ph type="body" sz="quarter" idx="13"/>
          </p:nvPr>
        </p:nvSpPr>
        <p:spPr/>
        <p:txBody>
          <a:bodyPr/>
          <a:lstStyle/>
          <a:p>
            <a:r>
              <a:rPr lang="en-AU" dirty="0"/>
              <a:t>Blossom’s Sensor</a:t>
            </a:r>
          </a:p>
        </p:txBody>
      </p:sp>
      <p:sp>
        <p:nvSpPr>
          <p:cNvPr id="4" name="Text Placeholder 3">
            <a:extLst>
              <a:ext uri="{FF2B5EF4-FFF2-40B4-BE49-F238E27FC236}">
                <a16:creationId xmlns:a16="http://schemas.microsoft.com/office/drawing/2014/main" id="{62ABC290-95D3-3450-B7D9-FE60FF4BF806}"/>
              </a:ext>
            </a:extLst>
          </p:cNvPr>
          <p:cNvSpPr>
            <a:spLocks noGrp="1"/>
          </p:cNvSpPr>
          <p:nvPr>
            <p:ph type="body" sz="quarter" idx="14"/>
          </p:nvPr>
        </p:nvSpPr>
        <p:spPr>
          <a:xfrm>
            <a:off x="489396" y="1501736"/>
            <a:ext cx="8254554" cy="3562350"/>
          </a:xfrm>
        </p:spPr>
        <p:txBody>
          <a:bodyPr/>
          <a:lstStyle/>
          <a:p>
            <a:r>
              <a:rPr lang="en-AU" dirty="0"/>
              <a:t>It’s time to plug in Blossom’s sensor, it will fit into the top hat which can be tied to Blossom’s head</a:t>
            </a:r>
          </a:p>
          <a:p>
            <a:r>
              <a:rPr lang="en-AU" dirty="0"/>
              <a:t>Plug in the wires, RED to VCC/POWER, BLACK to GND, BROWN to TRIG, BLUE to ECHO</a:t>
            </a:r>
          </a:p>
          <a:p>
            <a:r>
              <a:rPr lang="en-AU" dirty="0"/>
              <a:t>Plug the Blossom computer into a power source</a:t>
            </a:r>
          </a:p>
          <a:p>
            <a:r>
              <a:rPr lang="en-AU" dirty="0"/>
              <a:t>Wait for the wi-fi to show up and connect</a:t>
            </a:r>
          </a:p>
          <a:p>
            <a:r>
              <a:rPr lang="en-AU" dirty="0"/>
              <a:t>Head to </a:t>
            </a:r>
            <a:r>
              <a:rPr lang="en-US" sz="1800" u="sng" dirty="0">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2"/>
              </a:rPr>
              <a:t>https://192.168.90.1:8080</a:t>
            </a:r>
            <a:r>
              <a:rPr lang="en-US" sz="1800" dirty="0">
                <a:effectLst/>
                <a:latin typeface="Calibri" panose="020F0502020204030204" pitchFamily="34" charset="0"/>
                <a:ea typeface="Calibri" panose="020F0502020204030204" pitchFamily="34" charset="0"/>
                <a:cs typeface="Arial" panose="020B0604020202020204" pitchFamily="34" charset="0"/>
              </a:rPr>
              <a:t> </a:t>
            </a:r>
          </a:p>
          <a:p>
            <a:r>
              <a:rPr lang="en-AU" dirty="0"/>
              <a:t>Go to Sensor</a:t>
            </a:r>
          </a:p>
          <a:p>
            <a:r>
              <a:rPr lang="en-AU" dirty="0"/>
              <a:t>Can you figure out what Blossom might be coded to do as the sensor value changes?</a:t>
            </a:r>
          </a:p>
          <a:p>
            <a:endParaRPr lang="en-AU" dirty="0"/>
          </a:p>
        </p:txBody>
      </p:sp>
    </p:spTree>
    <p:extLst>
      <p:ext uri="{BB962C8B-B14F-4D97-AF65-F5344CB8AC3E}">
        <p14:creationId xmlns:p14="http://schemas.microsoft.com/office/powerpoint/2010/main" val="1527236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B77EB-5A54-0C07-2406-B303EA637F14}"/>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3" name="Text Placeholder 2">
            <a:extLst>
              <a:ext uri="{FF2B5EF4-FFF2-40B4-BE49-F238E27FC236}">
                <a16:creationId xmlns:a16="http://schemas.microsoft.com/office/drawing/2014/main" id="{FAEE4E71-5876-A2C4-FD26-CE548216836A}"/>
              </a:ext>
            </a:extLst>
          </p:cNvPr>
          <p:cNvSpPr>
            <a:spLocks noGrp="1"/>
          </p:cNvSpPr>
          <p:nvPr>
            <p:ph type="body" sz="quarter" idx="13"/>
          </p:nvPr>
        </p:nvSpPr>
        <p:spPr/>
        <p:txBody>
          <a:bodyPr/>
          <a:lstStyle/>
          <a:p>
            <a:r>
              <a:rPr lang="en-AU" dirty="0"/>
              <a:t>Survey</a:t>
            </a:r>
          </a:p>
        </p:txBody>
      </p:sp>
      <p:sp>
        <p:nvSpPr>
          <p:cNvPr id="4" name="Text Placeholder 3">
            <a:extLst>
              <a:ext uri="{FF2B5EF4-FFF2-40B4-BE49-F238E27FC236}">
                <a16:creationId xmlns:a16="http://schemas.microsoft.com/office/drawing/2014/main" id="{E13AA2F1-3E8E-F220-694A-21D127C46EFF}"/>
              </a:ext>
            </a:extLst>
          </p:cNvPr>
          <p:cNvSpPr>
            <a:spLocks noGrp="1"/>
          </p:cNvSpPr>
          <p:nvPr>
            <p:ph type="body" sz="quarter" idx="14"/>
          </p:nvPr>
        </p:nvSpPr>
        <p:spPr/>
        <p:txBody>
          <a:bodyPr/>
          <a:lstStyle/>
          <a:p>
            <a:endParaRPr lang="en-AU"/>
          </a:p>
        </p:txBody>
      </p:sp>
      <p:pic>
        <p:nvPicPr>
          <p:cNvPr id="6" name="Picture 5">
            <a:extLst>
              <a:ext uri="{FF2B5EF4-FFF2-40B4-BE49-F238E27FC236}">
                <a16:creationId xmlns:a16="http://schemas.microsoft.com/office/drawing/2014/main" id="{7F24838B-E97C-997A-9E7A-D9D94BAE99B1}"/>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879600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p:txBody>
          <a:bodyPr/>
          <a:lstStyle/>
          <a:p>
            <a:r>
              <a:rPr lang="en-AU" dirty="0"/>
              <a:t>Summary</a:t>
            </a:r>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p:txBody>
          <a:bodyPr/>
          <a:lstStyle/>
          <a:p>
            <a:r>
              <a:rPr lang="en-AU" dirty="0"/>
              <a:t>AI is a human designed tool which is a computer, designed to generate responses based on patterns</a:t>
            </a:r>
          </a:p>
          <a:p>
            <a:r>
              <a:rPr lang="en-AU" dirty="0"/>
              <a:t>LLMs are AI tools that are trained on reading billions of texts to generate predictable responses</a:t>
            </a:r>
          </a:p>
          <a:p>
            <a:r>
              <a:rPr lang="en-AU" dirty="0"/>
              <a:t>AI can hallucinate, discuss why it’s important that we always check its responses</a:t>
            </a:r>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2086</TotalTime>
  <Words>1688</Words>
  <Application>Microsoft Office PowerPoint</Application>
  <PresentationFormat>A4 Paper (210x297 mm)</PresentationFormat>
  <Paragraphs>141</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Calibri</vt:lpstr>
      <vt:lpstr>Aptos</vt:lpstr>
      <vt:lpstr>Berlin Sans FB</vt:lpstr>
      <vt:lpstr>Wingdings</vt:lpstr>
      <vt:lpstr>Berlin Sans FB Demi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3</cp:revision>
  <dcterms:created xsi:type="dcterms:W3CDTF">2006-08-16T00:00:00Z</dcterms:created>
  <dcterms:modified xsi:type="dcterms:W3CDTF">2026-06-22T08:41:32Z</dcterms:modified>
  <dc:identifier>DAGuyFn6prM</dc:identifier>
</cp:coreProperties>
</file>